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413" r:id="rId2"/>
    <p:sldId id="454" r:id="rId3"/>
    <p:sldId id="414" r:id="rId4"/>
    <p:sldId id="417" r:id="rId5"/>
    <p:sldId id="418" r:id="rId6"/>
    <p:sldId id="446" r:id="rId7"/>
    <p:sldId id="420" r:id="rId8"/>
    <p:sldId id="451" r:id="rId9"/>
    <p:sldId id="435" r:id="rId10"/>
    <p:sldId id="453" r:id="rId11"/>
    <p:sldId id="436" r:id="rId12"/>
    <p:sldId id="445" r:id="rId13"/>
    <p:sldId id="437" r:id="rId14"/>
    <p:sldId id="438" r:id="rId15"/>
    <p:sldId id="421" r:id="rId16"/>
    <p:sldId id="422" r:id="rId17"/>
    <p:sldId id="447" r:id="rId18"/>
    <p:sldId id="449" r:id="rId19"/>
    <p:sldId id="424" r:id="rId20"/>
    <p:sldId id="425" r:id="rId21"/>
    <p:sldId id="426" r:id="rId22"/>
    <p:sldId id="431" r:id="rId23"/>
    <p:sldId id="432" r:id="rId24"/>
    <p:sldId id="434" r:id="rId25"/>
    <p:sldId id="448" r:id="rId26"/>
    <p:sldId id="439" r:id="rId27"/>
    <p:sldId id="452" r:id="rId28"/>
    <p:sldId id="450" r:id="rId29"/>
    <p:sldId id="416" r:id="rId30"/>
    <p:sldId id="429" r:id="rId31"/>
    <p:sldId id="441" r:id="rId32"/>
    <p:sldId id="442" r:id="rId33"/>
    <p:sldId id="443" r:id="rId34"/>
    <p:sldId id="444" r:id="rId35"/>
    <p:sldId id="430" r:id="rId36"/>
    <p:sldId id="42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5"/>
    <p:restoredTop sz="77211"/>
  </p:normalViewPr>
  <p:slideViewPr>
    <p:cSldViewPr snapToGrid="0" snapToObjects="1">
      <p:cViewPr varScale="1">
        <p:scale>
          <a:sx n="97" d="100"/>
          <a:sy n="97" d="100"/>
        </p:scale>
        <p:origin x="2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961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going to use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handleClick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arrow function.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props.changeColor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from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are going to pass it the value of the clicked button.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/front-end-weekly/tutorial-react-two-way-data-binding-2018-b935cb200964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65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22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2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5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03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0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 </a:t>
            </a:r>
            <a:r>
              <a:rPr lang="en-US" dirty="0"/>
              <a:t>v-if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directive would remove/insert the </a:t>
            </a:r>
            <a:r>
              <a:rPr lang="en-US" dirty="0"/>
              <a:t>&lt;p&gt;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based on the truthiness of the value of the expression </a:t>
            </a:r>
            <a:r>
              <a:rPr lang="en-US" dirty="0"/>
              <a:t>greeting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946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4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 a color state in the constructor, this state can be changed with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function.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is going to be passed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ChildComponent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prop also named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changeColor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(or whatever you like).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5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273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3792-A414-A645-9803-CB37265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Start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CAD-B90A-FF4F-A87F-C7DD3A03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/>
              <a:t> /&gt;,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'root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		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"&gt;&lt;/div&gt;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C809D-8F4F-AD42-9FBC-02DB66A9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28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3792-A414-A645-9803-CB372651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Start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3ECAD-B90A-FF4F-A87F-C7DD3A03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export class 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	</a:t>
            </a:r>
            <a:r>
              <a:rPr lang="en-US" dirty="0">
                <a:solidFill>
                  <a:srgbClr val="FFC000"/>
                </a:solidFill>
              </a:rPr>
              <a:t>render( ) </a:t>
            </a:r>
            <a:r>
              <a:rPr lang="en-US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 				return &lt;h1&gt;Hello&lt;/h1&gt;;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ReactDOM.render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			&lt;</a:t>
            </a:r>
            <a:r>
              <a:rPr lang="en-US" b="1" dirty="0">
                <a:solidFill>
                  <a:srgbClr val="00B0F0"/>
                </a:solidFill>
              </a:rPr>
              <a:t>Welcome</a:t>
            </a:r>
            <a:r>
              <a:rPr lang="en-US" dirty="0"/>
              <a:t> /&gt;,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'root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		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&lt;div id="</a:t>
            </a:r>
            <a:r>
              <a:rPr lang="en-US" dirty="0">
                <a:solidFill>
                  <a:srgbClr val="FF0000"/>
                </a:solidFill>
              </a:rPr>
              <a:t>root</a:t>
            </a:r>
            <a:r>
              <a:rPr lang="en-US" dirty="0"/>
              <a:t>"&gt;&lt;/div&gt;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6C809D-8F4F-AD42-9FBC-02DB66A9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BC28B6-047D-364C-902B-EC8A2458D573}"/>
              </a:ext>
            </a:extLst>
          </p:cNvPr>
          <p:cNvSpPr/>
          <p:nvPr/>
        </p:nvSpPr>
        <p:spPr>
          <a:xfrm>
            <a:off x="5750324" y="6176963"/>
            <a:ext cx="2547348" cy="701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315783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2b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50"/>
                </a:solidFill>
              </a:rPr>
              <a:t>Start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1AAE0-22C0-3340-9C1E-D59D9A19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1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root </a:t>
            </a:r>
            <a:r>
              <a:rPr lang="en-US" b="1" dirty="0" err="1">
                <a:solidFill>
                  <a:srgbClr val="00B050"/>
                </a:solidFill>
              </a:rPr>
              <a:t>Vue</a:t>
            </a:r>
            <a:r>
              <a:rPr lang="en-US" b="1" dirty="0">
                <a:solidFill>
                  <a:srgbClr val="00B050"/>
                </a:solidFill>
              </a:rPr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9539-AE31-D247-92A4-3C7751CA2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dirty="0"/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EDBDF600-7381-D14F-A6D0-4763B391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0309" y="2175880"/>
            <a:ext cx="3481182" cy="398065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2474E-9FFC-4641-BD14-D7906190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5" y="5344361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B540E-D397-8747-B663-5FD6E6BD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027" y="691891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1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ReactJS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4788D-D80E-5844-8791-A98026646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11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FFA5-5343-0F41-9D5E-505CFB68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 = pure </a:t>
            </a:r>
            <a:r>
              <a:rPr lang="en-US" b="1" dirty="0" err="1">
                <a:solidFill>
                  <a:srgbClr val="00B0F0"/>
                </a:solidFill>
              </a:rPr>
              <a:t>Javascript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20C1-4449-EC44-98EB-BA70EE5B7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classes</a:t>
            </a:r>
          </a:p>
          <a:p>
            <a:pPr marL="0" indent="0" algn="ctr">
              <a:buNone/>
            </a:pPr>
            <a:r>
              <a:rPr lang="en-US" dirty="0"/>
              <a:t>Template literals</a:t>
            </a:r>
          </a:p>
          <a:p>
            <a:pPr marL="0" indent="0" algn="ctr">
              <a:buNone/>
            </a:pPr>
            <a:r>
              <a:rPr lang="en-US" dirty="0"/>
              <a:t>Arrow functions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No Directives available !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403B8E-7FD5-DB44-B33B-16FD3DDA9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4367-436A-3F4B-A52A-03405B8FC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57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 = pure </a:t>
            </a:r>
            <a:r>
              <a:rPr lang="en-US" b="1" dirty="0" err="1">
                <a:solidFill>
                  <a:srgbClr val="00B0F0"/>
                </a:solidFill>
              </a:rPr>
              <a:t>Javascript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9E7AB-4D32-D34E-AC1D-86D24225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00B0F0"/>
                </a:solidFill>
              </a:rPr>
              <a:t>render()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	 	</a:t>
            </a:r>
            <a:r>
              <a:rPr lang="en-US" dirty="0">
                <a:solidFill>
                  <a:srgbClr val="00B0F0"/>
                </a:solidFill>
              </a:rPr>
              <a:t>return</a:t>
            </a:r>
            <a:r>
              <a:rPr lang="en-US" dirty="0"/>
              <a:t> (&lt;div&gt; </a:t>
            </a:r>
          </a:p>
          <a:p>
            <a:pPr marL="0" indent="0">
              <a:buNone/>
            </a:pPr>
            <a:r>
              <a:rPr lang="en-US" dirty="0"/>
              <a:t>			{</a:t>
            </a:r>
            <a:r>
              <a:rPr lang="en-US" dirty="0" err="1"/>
              <a:t>this.state.people</a:t>
            </a:r>
            <a:r>
              <a:rPr lang="en-US" b="1" dirty="0" err="1">
                <a:solidFill>
                  <a:srgbClr val="00B0F0"/>
                </a:solidFill>
              </a:rPr>
              <a:t>.map</a:t>
            </a:r>
            <a:r>
              <a:rPr lang="en-US" dirty="0"/>
              <a:t>((person, index) </a:t>
            </a:r>
            <a:r>
              <a:rPr lang="en-US" dirty="0">
                <a:solidFill>
                  <a:srgbClr val="00B0F0"/>
                </a:solidFill>
              </a:rPr>
              <a:t>=&gt;</a:t>
            </a:r>
          </a:p>
          <a:p>
            <a:pPr marL="0" indent="0">
              <a:buNone/>
            </a:pPr>
            <a:r>
              <a:rPr lang="en-US" dirty="0"/>
              <a:t> 				( &lt;p&gt;Hello, {</a:t>
            </a:r>
            <a:r>
              <a:rPr lang="en-US" dirty="0" err="1"/>
              <a:t>person.name</a:t>
            </a:r>
            <a:r>
              <a:rPr lang="en-US" dirty="0"/>
              <a:t>}!&lt;/p&gt; </a:t>
            </a:r>
          </a:p>
          <a:p>
            <a:pPr marL="0" indent="0">
              <a:buNone/>
            </a:pPr>
            <a:r>
              <a:rPr lang="en-US" dirty="0"/>
              <a:t>			))} </a:t>
            </a:r>
          </a:p>
          <a:p>
            <a:pPr marL="0" indent="0">
              <a:buNone/>
            </a:pPr>
            <a:r>
              <a:rPr lang="en-US" dirty="0"/>
              <a:t>		&lt;/div&gt;); 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3DCA0-047B-6642-B027-AE245944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2AC49-F2CA-064C-AE61-08AB72106CF6}"/>
              </a:ext>
            </a:extLst>
          </p:cNvPr>
          <p:cNvSpPr/>
          <p:nvPr/>
        </p:nvSpPr>
        <p:spPr>
          <a:xfrm>
            <a:off x="6272837" y="5617029"/>
            <a:ext cx="2889823" cy="124097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FF00"/>
                </a:solidFill>
              </a:rPr>
              <a:t>Hello, Pieter!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Hello, Mark!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Hello, </a:t>
            </a:r>
            <a:r>
              <a:rPr lang="en-US" sz="2400" dirty="0" err="1">
                <a:solidFill>
                  <a:srgbClr val="FFFF00"/>
                </a:solidFill>
              </a:rPr>
              <a:t>Truus</a:t>
            </a:r>
            <a:r>
              <a:rPr lang="en-US" sz="2400" dirty="0">
                <a:solidFill>
                  <a:srgbClr val="FFFF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8210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3b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</a:t>
            </a:r>
            <a:r>
              <a:rPr lang="en-US" sz="6600" dirty="0" err="1"/>
              <a:t>Vue.js</a:t>
            </a:r>
            <a:endParaRPr lang="en-US" sz="6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E9DAD-9B3F-C444-A224-CE906078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6C30-40DC-BB4A-A6BD-0E8E0189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v-if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020EC5-E4D9-284D-A840-39E7AAC5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12" y="2406774"/>
            <a:ext cx="8033375" cy="2117099"/>
          </a:xfrm>
        </p:spPr>
      </p:pic>
    </p:spTree>
    <p:extLst>
      <p:ext uri="{BB962C8B-B14F-4D97-AF65-F5344CB8AC3E}">
        <p14:creationId xmlns:p14="http://schemas.microsoft.com/office/powerpoint/2010/main" val="416823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840C-6C26-B442-B179-407DDC6EB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ReactJS</a:t>
            </a:r>
            <a:r>
              <a:rPr lang="en-US" b="1" dirty="0"/>
              <a:t> versus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7729E-3334-0747-BB2A-BDA79294D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Syntax Component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Start application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JavaScript or Directives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How do we mutate data?</a:t>
            </a:r>
          </a:p>
          <a:p>
            <a:pPr algn="ctr"/>
            <a:endParaRPr lang="en-US" b="1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89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1E13-7AEF-4540-844A-93B96D46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v-for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63A58-ACCA-D24F-A3AE-1C388D4C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395" y="1406931"/>
            <a:ext cx="4905961" cy="545106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F608EA-D008-D54D-81F0-2E41C99A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956" y="5101390"/>
            <a:ext cx="2926918" cy="13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49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F9B4-15BD-F240-98FB-6AC0591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4a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C3-8C53-4449-BB24-1BC1FDBA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How do we mutate data?</a:t>
            </a:r>
          </a:p>
          <a:p>
            <a:pPr marL="0" indent="0" algn="ctr">
              <a:buNone/>
            </a:pPr>
            <a:endParaRPr lang="en-US" sz="4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14628-B23E-5143-8819-C735516B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D6EA1-8636-484A-BB83-643CC676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Changing State ReactJS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84A3-D4FC-914B-8170-C28B21E58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ctr">
              <a:spcBef>
                <a:spcPts val="0"/>
              </a:spcBef>
              <a:buNone/>
            </a:pPr>
            <a:endParaRPr lang="en-US" b="1" dirty="0"/>
          </a:p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32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32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3200" b="1" i="1" dirty="0"/>
              <a:t>  </a:t>
            </a:r>
            <a:r>
              <a:rPr lang="en-US" sz="3200" b="1" i="1" dirty="0" err="1">
                <a:solidFill>
                  <a:srgbClr val="00B0F0"/>
                </a:solidFill>
              </a:rPr>
              <a:t>this.setState</a:t>
            </a:r>
            <a:r>
              <a:rPr lang="en-US" sz="3200" b="1" i="1" dirty="0">
                <a:solidFill>
                  <a:srgbClr val="00B0F0"/>
                </a:solidFill>
              </a:rPr>
              <a:t>( { </a:t>
            </a:r>
            <a:r>
              <a:rPr lang="mr-IN" sz="3200" b="1" i="1" dirty="0">
                <a:solidFill>
                  <a:srgbClr val="00B0F0"/>
                </a:solidFill>
              </a:rPr>
              <a:t>…</a:t>
            </a:r>
            <a:r>
              <a:rPr lang="nl-NL" sz="3200" b="1" i="1" dirty="0">
                <a:solidFill>
                  <a:srgbClr val="00B0F0"/>
                </a:solidFill>
              </a:rPr>
              <a:t> </a:t>
            </a:r>
            <a:r>
              <a:rPr lang="en-US" sz="32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3200" b="1" i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B166D-C36C-9749-9D0A-25885CF7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73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5349-D69A-8049-87CC-810C3E86C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32870-FB4C-C14E-903E-BC9281FB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sz="3800" dirty="0"/>
              <a:t>class </a:t>
            </a:r>
            <a:r>
              <a:rPr lang="en-US" sz="3800" b="1" i="1" dirty="0" err="1">
                <a:solidFill>
                  <a:srgbClr val="00B0F0"/>
                </a:solidFill>
              </a:rPr>
              <a:t>W</a:t>
            </a:r>
            <a:r>
              <a:rPr lang="en-US" sz="3800" i="1" dirty="0" err="1">
                <a:solidFill>
                  <a:srgbClr val="00B0F0"/>
                </a:solidFill>
              </a:rPr>
              <a:t>elcome</a:t>
            </a:r>
            <a:r>
              <a:rPr lang="en-US" sz="3800" b="1" i="1" dirty="0" err="1">
                <a:solidFill>
                  <a:srgbClr val="00B0F0"/>
                </a:solidFill>
              </a:rPr>
              <a:t>Statefull</a:t>
            </a:r>
            <a:r>
              <a:rPr lang="en-US" sz="3800" b="1" dirty="0"/>
              <a:t> </a:t>
            </a:r>
            <a:r>
              <a:rPr lang="en-US" sz="3800" dirty="0"/>
              <a:t>extends </a:t>
            </a:r>
            <a:r>
              <a:rPr lang="en-US" sz="3800" dirty="0" err="1"/>
              <a:t>React.Component</a:t>
            </a:r>
            <a:r>
              <a:rPr lang="en-US" sz="3800" dirty="0"/>
              <a:t> {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constructor(){</a:t>
            </a:r>
            <a:br>
              <a:rPr lang="en-US" sz="3800" dirty="0"/>
            </a:br>
            <a:r>
              <a:rPr lang="en-US" sz="3800" dirty="0"/>
              <a:t>			super();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b="1" dirty="0" err="1">
                <a:solidFill>
                  <a:srgbClr val="00B0F0"/>
                </a:solidFill>
              </a:rPr>
              <a:t>this.state</a:t>
            </a:r>
            <a:r>
              <a:rPr lang="en-US" sz="3800" b="1" dirty="0"/>
              <a:t> </a:t>
            </a:r>
            <a:r>
              <a:rPr lang="en-US" sz="3800" dirty="0"/>
              <a:t>= {</a:t>
            </a:r>
            <a:br>
              <a:rPr lang="en-US" sz="3800" dirty="0"/>
            </a:br>
            <a:r>
              <a:rPr lang="en-US" sz="3800" dirty="0"/>
              <a:t>				message: "</a:t>
            </a:r>
            <a:r>
              <a:rPr lang="en-US" sz="3800" dirty="0">
                <a:highlight>
                  <a:srgbClr val="FFFF00"/>
                </a:highlight>
              </a:rPr>
              <a:t>my friend !</a:t>
            </a:r>
            <a:r>
              <a:rPr lang="en-US" sz="3800" dirty="0"/>
              <a:t>"</a:t>
            </a:r>
            <a:br>
              <a:rPr lang="en-US" sz="3800" dirty="0"/>
            </a:br>
            <a:r>
              <a:rPr lang="en-US" sz="3800" dirty="0"/>
              <a:t>			};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</a:t>
            </a:r>
            <a:r>
              <a:rPr lang="en-US" sz="3800" dirty="0">
                <a:solidFill>
                  <a:srgbClr val="00B0F0"/>
                </a:solidFill>
              </a:rPr>
              <a:t>render( ) </a:t>
            </a:r>
            <a:r>
              <a:rPr lang="en-US" sz="3800" dirty="0"/>
              <a:t>{</a:t>
            </a:r>
            <a:br>
              <a:rPr lang="en-US" sz="3800" dirty="0"/>
            </a:br>
            <a:r>
              <a:rPr lang="en-US" sz="3800" dirty="0"/>
              <a:t>			return &lt;h1&gt;</a:t>
            </a:r>
            <a:r>
              <a:rPr lang="en-US" sz="3800" dirty="0">
                <a:highlight>
                  <a:srgbClr val="FFFF00"/>
                </a:highlight>
              </a:rPr>
              <a:t>Hello</a:t>
            </a:r>
            <a:r>
              <a:rPr lang="en-US" sz="3800" dirty="0"/>
              <a:t> {</a:t>
            </a:r>
            <a:r>
              <a:rPr lang="en-US" sz="3800" b="1" dirty="0" err="1">
                <a:solidFill>
                  <a:srgbClr val="00B0F0"/>
                </a:solidFill>
              </a:rPr>
              <a:t>this.state</a:t>
            </a:r>
            <a:r>
              <a:rPr lang="en-US" sz="3800" dirty="0" err="1">
                <a:solidFill>
                  <a:srgbClr val="00B0F0"/>
                </a:solidFill>
              </a:rPr>
              <a:t>.message</a:t>
            </a:r>
            <a:r>
              <a:rPr lang="en-US" sz="3800" dirty="0"/>
              <a:t>}&lt;/h1&gt;;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r>
              <a:rPr lang="en-US" sz="3800" dirty="0"/>
              <a:t>	}</a:t>
            </a:r>
            <a:br>
              <a:rPr lang="en-US" sz="3800" dirty="0"/>
            </a:br>
            <a:endParaRPr lang="en-US" sz="3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DA0-32E3-B245-93FB-FDE2B00B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89" y="5956300"/>
            <a:ext cx="3517900" cy="71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04B2F1-BD08-FC4B-AEF4-3E07EEA03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1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A2BFF-9BB3-A94B-A948-2FA759C0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10" y="186612"/>
            <a:ext cx="10588690" cy="6671388"/>
          </a:xfrm>
        </p:spPr>
        <p:txBody>
          <a:bodyPr>
            <a:normAutofit fontScale="40000" lnSpcReduction="20000"/>
          </a:bodyPr>
          <a:lstStyle/>
          <a:p>
            <a:pPr marL="180975" indent="0">
              <a:lnSpc>
                <a:spcPct val="120000"/>
              </a:lnSpc>
              <a:buNone/>
            </a:pPr>
            <a:r>
              <a:rPr lang="en-US" dirty="0"/>
              <a:t>	</a:t>
            </a:r>
            <a:r>
              <a:rPr lang="en-US" sz="3800" dirty="0"/>
              <a:t>class </a:t>
            </a:r>
            <a:r>
              <a:rPr lang="en-US" sz="3800" b="1" i="1" dirty="0" err="1">
                <a:solidFill>
                  <a:srgbClr val="00B0F0"/>
                </a:solidFill>
              </a:rPr>
              <a:t>W</a:t>
            </a:r>
            <a:r>
              <a:rPr lang="en-US" sz="3800" i="1" dirty="0" err="1">
                <a:solidFill>
                  <a:srgbClr val="00B0F0"/>
                </a:solidFill>
              </a:rPr>
              <a:t>elcome</a:t>
            </a:r>
            <a:r>
              <a:rPr lang="en-US" sz="3800" b="1" i="1" dirty="0" err="1">
                <a:solidFill>
                  <a:srgbClr val="00B0F0"/>
                </a:solidFill>
              </a:rPr>
              <a:t>Statefull</a:t>
            </a:r>
            <a:r>
              <a:rPr lang="en-US" sz="3800" dirty="0"/>
              <a:t> extends </a:t>
            </a:r>
            <a:r>
              <a:rPr lang="en-US" sz="3800" dirty="0" err="1"/>
              <a:t>React.Component</a:t>
            </a:r>
            <a:r>
              <a:rPr lang="en-US" sz="3800" dirty="0"/>
              <a:t> {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		constructor(){</a:t>
            </a:r>
            <a:br>
              <a:rPr lang="en-US" sz="3800" dirty="0"/>
            </a:br>
            <a:r>
              <a:rPr lang="en-US" sz="3800" dirty="0"/>
              <a:t>			super();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dirty="0" err="1">
                <a:solidFill>
                  <a:srgbClr val="00B0F0"/>
                </a:solidFill>
              </a:rPr>
              <a:t>this.state</a:t>
            </a:r>
            <a:r>
              <a:rPr lang="en-US" sz="3800" dirty="0">
                <a:solidFill>
                  <a:srgbClr val="00B0F0"/>
                </a:solidFill>
              </a:rPr>
              <a:t> </a:t>
            </a:r>
            <a:r>
              <a:rPr lang="en-US" sz="3800" dirty="0"/>
              <a:t>= {</a:t>
            </a:r>
            <a:br>
              <a:rPr lang="en-US" sz="3800" dirty="0"/>
            </a:br>
            <a:r>
              <a:rPr lang="en-US" sz="3800" dirty="0"/>
              <a:t>				message: "</a:t>
            </a:r>
            <a:r>
              <a:rPr lang="en-US" sz="3800" dirty="0">
                <a:solidFill>
                  <a:srgbClr val="00B0F0"/>
                </a:solidFill>
              </a:rPr>
              <a:t>my friend !</a:t>
            </a:r>
            <a:r>
              <a:rPr lang="en-US" sz="3800" dirty="0"/>
              <a:t>"</a:t>
            </a:r>
            <a:br>
              <a:rPr lang="en-US" sz="3800" dirty="0"/>
            </a:br>
            <a:r>
              <a:rPr lang="en-US" sz="3800" dirty="0"/>
              <a:t>			};</a:t>
            </a:r>
            <a:br>
              <a:rPr lang="en-US" sz="3800" dirty="0"/>
            </a:br>
            <a:r>
              <a:rPr lang="en-US" sz="3800" dirty="0"/>
              <a:t>			</a:t>
            </a:r>
            <a:r>
              <a:rPr lang="en-US" sz="3800" b="1" dirty="0" err="1">
                <a:highlight>
                  <a:srgbClr val="FFFF00"/>
                </a:highlight>
              </a:rPr>
              <a:t>this.updateMessage</a:t>
            </a:r>
            <a:r>
              <a:rPr lang="en-US" sz="3800" b="1" dirty="0">
                <a:highlight>
                  <a:srgbClr val="FFFF00"/>
                </a:highlight>
              </a:rPr>
              <a:t> = </a:t>
            </a:r>
            <a:r>
              <a:rPr lang="en-US" sz="3800" b="1" dirty="0" err="1">
                <a:highlight>
                  <a:srgbClr val="FFFF00"/>
                </a:highlight>
              </a:rPr>
              <a:t>this.updateMessage.</a:t>
            </a:r>
            <a:r>
              <a:rPr lang="en-US" sz="3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3800" b="1" dirty="0">
                <a:highlight>
                  <a:srgbClr val="FFFF00"/>
                </a:highlight>
              </a:rPr>
              <a:t>(</a:t>
            </a:r>
            <a:r>
              <a:rPr lang="en-US" sz="3800" b="1" i="1" dirty="0">
                <a:solidFill>
                  <a:srgbClr val="00B0F0"/>
                </a:solidFill>
                <a:highlight>
                  <a:srgbClr val="FFFF00"/>
                </a:highlight>
              </a:rPr>
              <a:t>this</a:t>
            </a:r>
            <a:r>
              <a:rPr lang="en-US" sz="3800" b="1" dirty="0">
                <a:highlight>
                  <a:srgbClr val="FFFF00"/>
                </a:highlight>
              </a:rPr>
              <a:t>);</a:t>
            </a:r>
            <a:br>
              <a:rPr lang="en-US" sz="3800" b="1" dirty="0"/>
            </a:br>
            <a:r>
              <a:rPr lang="en-US" sz="3800" b="1" dirty="0"/>
              <a:t>		</a:t>
            </a:r>
            <a:r>
              <a:rPr lang="en-US" sz="3800" dirty="0"/>
              <a:t>}</a:t>
            </a:r>
            <a:r>
              <a:rPr lang="en-US" sz="3800" b="1" dirty="0"/>
              <a:t> </a:t>
            </a:r>
          </a:p>
          <a:p>
            <a:pPr marL="180975" indent="0">
              <a:lnSpc>
                <a:spcPct val="120000"/>
              </a:lnSpc>
              <a:buNone/>
            </a:pPr>
            <a:endParaRPr lang="en-US" sz="3800" b="1" dirty="0"/>
          </a:p>
          <a:p>
            <a:pPr marL="180975" indent="0">
              <a:lnSpc>
                <a:spcPct val="120000"/>
              </a:lnSpc>
              <a:buNone/>
            </a:pPr>
            <a:r>
              <a:rPr lang="en-US" sz="3800" b="1" dirty="0"/>
              <a:t>		</a:t>
            </a:r>
            <a:r>
              <a:rPr lang="en-US" sz="3800" b="1" dirty="0" err="1">
                <a:highlight>
                  <a:srgbClr val="FFFF00"/>
                </a:highlight>
              </a:rPr>
              <a:t>updateMessage</a:t>
            </a:r>
            <a:r>
              <a:rPr lang="en-US" sz="3800" b="1" dirty="0">
                <a:highlight>
                  <a:srgbClr val="FFFF00"/>
                </a:highlight>
              </a:rPr>
              <a:t>( ) </a:t>
            </a:r>
            <a:r>
              <a:rPr lang="en-US" sz="3800" b="1" dirty="0"/>
              <a:t>{</a:t>
            </a:r>
            <a:br>
              <a:rPr lang="en-US" sz="3800" b="1" dirty="0"/>
            </a:br>
            <a:r>
              <a:rPr lang="en-US" sz="3800" b="1" dirty="0"/>
              <a:t>			</a:t>
            </a:r>
            <a:r>
              <a:rPr lang="en-US" sz="3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800" b="1" dirty="0"/>
              <a:t>({</a:t>
            </a:r>
            <a:br>
              <a:rPr lang="en-US" sz="3800" b="1" dirty="0"/>
            </a:br>
            <a:r>
              <a:rPr lang="en-US" sz="3800" b="1" dirty="0"/>
              <a:t>				message: "</a:t>
            </a:r>
            <a:r>
              <a:rPr lang="en-US" sz="3800" b="1" dirty="0">
                <a:highlight>
                  <a:srgbClr val="FFFF00"/>
                </a:highlight>
              </a:rPr>
              <a:t>my friend (from </a:t>
            </a:r>
            <a:r>
              <a:rPr lang="en-US" sz="38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3800" b="1" dirty="0">
                <a:highlight>
                  <a:srgbClr val="FFFF00"/>
                </a:highlight>
              </a:rPr>
              <a:t> state)!</a:t>
            </a:r>
            <a:r>
              <a:rPr lang="en-US" sz="3800" b="1" dirty="0"/>
              <a:t>"</a:t>
            </a:r>
            <a:br>
              <a:rPr lang="en-US" sz="3800" b="1" dirty="0"/>
            </a:br>
            <a:r>
              <a:rPr lang="en-US" sz="3800" b="1" dirty="0"/>
              <a:t>			});</a:t>
            </a:r>
            <a:br>
              <a:rPr lang="en-US" sz="3800" b="1" dirty="0"/>
            </a:br>
            <a:r>
              <a:rPr lang="en-US" sz="3800" b="1" dirty="0"/>
              <a:t>		} </a:t>
            </a:r>
          </a:p>
          <a:p>
            <a:pPr marL="180975" indent="0">
              <a:lnSpc>
                <a:spcPct val="120000"/>
              </a:lnSpc>
              <a:buNone/>
            </a:pPr>
            <a:r>
              <a:rPr lang="en-US" sz="3800" b="1" dirty="0"/>
              <a:t>		</a:t>
            </a:r>
            <a:r>
              <a:rPr lang="en-US" sz="3800" dirty="0">
                <a:solidFill>
                  <a:srgbClr val="00B0F0"/>
                </a:solidFill>
              </a:rPr>
              <a:t>render( )</a:t>
            </a:r>
            <a:r>
              <a:rPr lang="en-US" sz="3800" dirty="0"/>
              <a:t> {</a:t>
            </a:r>
            <a:br>
              <a:rPr lang="en-US" sz="3800" dirty="0"/>
            </a:br>
            <a:r>
              <a:rPr lang="en-US" sz="3800" dirty="0"/>
              <a:t>			return (</a:t>
            </a:r>
            <a:br>
              <a:rPr lang="en-US" sz="3800" dirty="0"/>
            </a:br>
            <a:r>
              <a:rPr lang="en-US" sz="3800" dirty="0"/>
              <a:t>		    	&lt;div&gt;</a:t>
            </a:r>
            <a:br>
              <a:rPr lang="en-US" sz="3800" dirty="0"/>
            </a:br>
            <a:r>
              <a:rPr lang="en-US" sz="3800" dirty="0"/>
              <a:t>				&lt;h1&gt;Hello {</a:t>
            </a:r>
            <a:r>
              <a:rPr lang="en-US" sz="3800" dirty="0" err="1">
                <a:solidFill>
                  <a:srgbClr val="00B0F0"/>
                </a:solidFill>
              </a:rPr>
              <a:t>this.state.message</a:t>
            </a:r>
            <a:r>
              <a:rPr lang="en-US" sz="3800" dirty="0"/>
              <a:t>}!&lt;/h1&gt;</a:t>
            </a:r>
            <a:br>
              <a:rPr lang="en-US" sz="3800" dirty="0"/>
            </a:br>
            <a:r>
              <a:rPr lang="en-US" sz="3800" dirty="0"/>
              <a:t>				&lt;button </a:t>
            </a:r>
            <a:r>
              <a:rPr lang="en-US" sz="3800" b="1" dirty="0" err="1">
                <a:highlight>
                  <a:srgbClr val="FFFF00"/>
                </a:highlight>
              </a:rPr>
              <a:t>onClick</a:t>
            </a:r>
            <a:r>
              <a:rPr lang="en-US" sz="3800" b="1" dirty="0">
                <a:highlight>
                  <a:srgbClr val="FFFF00"/>
                </a:highlight>
              </a:rPr>
              <a:t>=</a:t>
            </a:r>
            <a:r>
              <a:rPr lang="en-US" sz="3800" b="1" dirty="0"/>
              <a:t>{</a:t>
            </a:r>
            <a:r>
              <a:rPr lang="en-US" sz="3800" b="1" dirty="0" err="1"/>
              <a:t>this.updateMessage</a:t>
            </a:r>
            <a:r>
              <a:rPr lang="en-US" sz="3800" b="1" dirty="0"/>
              <a:t>}</a:t>
            </a:r>
            <a:r>
              <a:rPr lang="en-US" sz="3800" dirty="0"/>
              <a:t>&gt;</a:t>
            </a:r>
            <a:r>
              <a:rPr lang="en-US" sz="3800" dirty="0">
                <a:highlight>
                  <a:srgbClr val="FFFF00"/>
                </a:highlight>
              </a:rPr>
              <a:t>Click me!&lt;/</a:t>
            </a:r>
            <a:r>
              <a:rPr lang="en-US" sz="3800" dirty="0"/>
              <a:t>button&gt;</a:t>
            </a:r>
            <a:br>
              <a:rPr lang="en-US" sz="3800" dirty="0"/>
            </a:br>
            <a:r>
              <a:rPr lang="en-US" sz="3800" dirty="0"/>
              <a:t>		    	&lt;/div&gt; </a:t>
            </a:r>
            <a:br>
              <a:rPr lang="en-US" sz="3800" dirty="0"/>
            </a:br>
            <a:r>
              <a:rPr lang="en-US" sz="3800" dirty="0"/>
              <a:t>			)</a:t>
            </a:r>
            <a:br>
              <a:rPr lang="en-US" sz="3800" dirty="0"/>
            </a:br>
            <a:r>
              <a:rPr lang="en-US" sz="3800" dirty="0"/>
              <a:t>		}</a:t>
            </a:r>
            <a:br>
              <a:rPr lang="en-US" sz="3800" dirty="0"/>
            </a:br>
            <a:r>
              <a:rPr lang="en-US" sz="3800" dirty="0"/>
              <a:t>	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20A71-A3F2-6B49-971E-5B86CD9A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533" y="568938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0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0F9B4-15BD-F240-98FB-6AC05914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4b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C9C3-8C53-4449-BB24-1BC1FDBA9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How do we mutate data?</a:t>
            </a:r>
          </a:p>
          <a:p>
            <a:pPr marL="0" indent="0" algn="ctr">
              <a:buNone/>
            </a:pPr>
            <a:endParaRPr lang="en-US" sz="4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F3938-CDEC-D847-8EB7-85E611CC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9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4789149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&lt;template&gt;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	&lt;div&gt;Hello  {{</a:t>
            </a:r>
            <a:r>
              <a:rPr lang="en-US" sz="2000" dirty="0">
                <a:solidFill>
                  <a:schemeClr val="tx1"/>
                </a:solidFill>
              </a:rPr>
              <a:t>message</a:t>
            </a:r>
            <a:r>
              <a:rPr lang="en-US" sz="2000" dirty="0">
                <a:solidFill>
                  <a:schemeClr val="accent2"/>
                </a:solidFill>
              </a:rPr>
              <a:t> }}&lt;/div&gt;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	&lt;button </a:t>
            </a:r>
            <a:r>
              <a:rPr lang="en-US" sz="2000" dirty="0">
                <a:solidFill>
                  <a:srgbClr val="00B050"/>
                </a:solidFill>
              </a:rPr>
              <a:t>@click</a:t>
            </a:r>
            <a:r>
              <a:rPr lang="en-US" sz="2000" dirty="0">
                <a:solidFill>
                  <a:schemeClr val="accent2"/>
                </a:solidFill>
              </a:rPr>
              <a:t>=“</a:t>
            </a:r>
            <a:r>
              <a:rPr lang="en-US" sz="2000" dirty="0" err="1">
                <a:solidFill>
                  <a:srgbClr val="00B050"/>
                </a:solidFill>
              </a:rPr>
              <a:t>changeMessage</a:t>
            </a:r>
            <a:r>
              <a:rPr lang="en-US" sz="2000" dirty="0">
                <a:solidFill>
                  <a:schemeClr val="accent2"/>
                </a:solidFill>
              </a:rPr>
              <a:t>”&gt;&lt;/button&gt;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2"/>
                </a:solidFill>
              </a:rPr>
              <a:t>&lt;/template&gt;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accent2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export default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		name: ‘</a:t>
            </a:r>
            <a:r>
              <a:rPr lang="en-US" sz="2000" b="1" dirty="0">
                <a:solidFill>
                  <a:srgbClr val="00B050"/>
                </a:solidFill>
              </a:rPr>
              <a:t>welcome</a:t>
            </a:r>
            <a:r>
              <a:rPr lang="en-US" sz="2000" dirty="0">
                <a:solidFill>
                  <a:schemeClr val="tx1"/>
                </a:solidFill>
              </a:rPr>
              <a:t>’,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data ( )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message: “Hello”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methods: 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</a:t>
            </a:r>
            <a:r>
              <a:rPr lang="en-US" sz="2000" dirty="0" err="1">
                <a:solidFill>
                  <a:srgbClr val="00B050"/>
                </a:solidFill>
              </a:rPr>
              <a:t>changeMessage</a:t>
            </a:r>
            <a:r>
              <a:rPr lang="en-US" sz="2000" dirty="0">
                <a:solidFill>
                  <a:srgbClr val="00B050"/>
                </a:solidFill>
              </a:rPr>
              <a:t>( ) </a:t>
            </a:r>
            <a:r>
              <a:rPr lang="en-US" sz="2000" dirty="0">
                <a:solidFill>
                  <a:schemeClr val="tx1"/>
                </a:solidFill>
              </a:rPr>
              <a:t>{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	</a:t>
            </a:r>
            <a:r>
              <a:rPr lang="en-US" sz="2000" dirty="0" err="1">
                <a:solidFill>
                  <a:schemeClr val="tx1"/>
                </a:solidFill>
              </a:rPr>
              <a:t>this.message</a:t>
            </a:r>
            <a:r>
              <a:rPr lang="en-US" sz="2000" dirty="0">
                <a:solidFill>
                  <a:schemeClr val="tx1"/>
                </a:solidFill>
              </a:rPr>
              <a:t> = “Hello everybody !!!”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	}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 }</a:t>
            </a:r>
          </a:p>
          <a:p>
            <a:pPr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1400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1B9FE-E298-1542-927F-DDF9EE64A90E}"/>
              </a:ext>
            </a:extLst>
          </p:cNvPr>
          <p:cNvSpPr/>
          <p:nvPr/>
        </p:nvSpPr>
        <p:spPr>
          <a:xfrm>
            <a:off x="4982547" y="6176963"/>
            <a:ext cx="2612571" cy="6810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Hello everybody !!!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9BDA4-3806-F54F-B6C1-F572E898F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64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1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4312-334C-9A46-9F37-3EE780598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9A790-4C38-3B40-8A6A-42C3551F2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400" b="1" dirty="0"/>
              <a:t>2 way data binding</a:t>
            </a:r>
          </a:p>
        </p:txBody>
      </p:sp>
    </p:spTree>
    <p:extLst>
      <p:ext uri="{BB962C8B-B14F-4D97-AF65-F5344CB8AC3E}">
        <p14:creationId xmlns:p14="http://schemas.microsoft.com/office/powerpoint/2010/main" val="360824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1a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90879F-B87F-CF4C-B116-A570C05C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305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0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2241-0B5B-394A-B23A-22F83B23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12751-FB96-7A49-8F9F-7A6893732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FEDE-BAA5-F045-BFE2-2390596F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976A66-78AE-C243-A696-0B29D6972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143" y="1027906"/>
            <a:ext cx="7416800" cy="524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48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0CC2-1753-CA48-9C55-0E16CE41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Pass the callback function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0CA3-B32F-5D4D-98CB-F6A3068F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</a:t>
            </a:r>
            <a:r>
              <a:rPr lang="en-US" dirty="0" err="1"/>
              <a:t>ChildComponent</a:t>
            </a:r>
            <a:r>
              <a:rPr lang="en-US" dirty="0"/>
              <a:t> </a:t>
            </a:r>
            <a:r>
              <a:rPr lang="en-US" dirty="0" err="1"/>
              <a:t>changeColor</a:t>
            </a:r>
            <a:r>
              <a:rPr lang="en-US" dirty="0"/>
              <a:t>={</a:t>
            </a:r>
            <a:r>
              <a:rPr lang="en-US" dirty="0" err="1">
                <a:solidFill>
                  <a:srgbClr val="00B0F0"/>
                </a:solidFill>
              </a:rPr>
              <a:t>this.changeColor</a:t>
            </a:r>
            <a:r>
              <a:rPr lang="en-US" dirty="0"/>
              <a:t>} /&gt;</a:t>
            </a:r>
          </a:p>
        </p:txBody>
      </p:sp>
    </p:spTree>
    <p:extLst>
      <p:ext uri="{BB962C8B-B14F-4D97-AF65-F5344CB8AC3E}">
        <p14:creationId xmlns:p14="http://schemas.microsoft.com/office/powerpoint/2010/main" val="987679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D2026-935A-9746-9491-0BCA03B0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Child Component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E063B5-C912-D54E-A415-6AB408305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4915" y="1231641"/>
            <a:ext cx="6768375" cy="52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2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5AEE-06FC-9744-933F-2AA6FB38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4506C-9C41-8C41-B3F2-437122E8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2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67EF-7133-994F-9D39-CE5882F2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Directive v-mod</a:t>
            </a:r>
            <a:r>
              <a:rPr lang="en-US" b="1" dirty="0"/>
              <a:t>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CDF23-6B40-5644-BFD4-303AA338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563" y="1449391"/>
            <a:ext cx="4967480" cy="540860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13C486-E610-DB4A-8F2E-12E743B7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949115"/>
            <a:ext cx="2501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5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6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ReactJS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class</a:t>
            </a:r>
            <a:r>
              <a:rPr lang="en-US" sz="1969" dirty="0"/>
              <a:t>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>
                <a:solidFill>
                  <a:schemeClr val="tx1"/>
                </a:solidFill>
              </a:rPr>
              <a:t>React.Component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BC3B-5512-7C4F-AB64-B48FFBD5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6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class</a:t>
            </a:r>
            <a:r>
              <a:rPr lang="en-US" sz="1969" dirty="0"/>
              <a:t>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>
                <a:solidFill>
                  <a:schemeClr val="tx1"/>
                </a:solidFill>
              </a:rPr>
              <a:t>React.Component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>
                <a:solidFill>
                  <a:schemeClr val="tx1"/>
                </a:solidFill>
              </a:rPr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2000" dirty="0">
                <a:solidFill>
                  <a:srgbClr val="00B0F0"/>
                </a:solidFill>
              </a:rPr>
              <a:t>		return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&lt;div&gt;Hello </a:t>
            </a:r>
            <a:r>
              <a:rPr lang="en-US" sz="2400" b="1" dirty="0">
                <a:solidFill>
                  <a:srgbClr val="00B0F0"/>
                </a:solidFill>
              </a:rPr>
              <a:t>{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  <a:highlight>
                  <a:srgbClr val="FFFF00"/>
                </a:highlight>
              </a:rPr>
              <a:t>this.props.firstname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}</a:t>
            </a:r>
            <a:r>
              <a:rPr lang="en-US" sz="2400" dirty="0">
                <a:solidFill>
                  <a:schemeClr val="tx1"/>
                </a:solidFill>
              </a:rPr>
              <a:t> !</a:t>
            </a:r>
            <a:r>
              <a:rPr lang="en-US" sz="2000" dirty="0">
                <a:solidFill>
                  <a:schemeClr val="tx1"/>
                </a:solidFill>
              </a:rPr>
              <a:t>&lt;/div&gt;</a:t>
            </a:r>
            <a:r>
              <a:rPr lang="en-US" sz="2000" dirty="0"/>
              <a:t>; </a:t>
            </a:r>
            <a:r>
              <a:rPr lang="en-US" sz="28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1969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>
                <a:solidFill>
                  <a:schemeClr val="tx1"/>
                </a:solidFill>
              </a:rPr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2000" i="1" dirty="0">
                <a:solidFill>
                  <a:srgbClr val="00B0F0"/>
                </a:solidFill>
              </a:rPr>
              <a:t> &lt;</a:t>
            </a:r>
            <a:r>
              <a:rPr lang="en-US" sz="2400" b="1" i="1" dirty="0">
                <a:solidFill>
                  <a:srgbClr val="00B0F0"/>
                </a:solidFill>
              </a:rPr>
              <a:t>W</a:t>
            </a:r>
            <a:r>
              <a:rPr lang="en-US" sz="2000" i="1" dirty="0">
                <a:solidFill>
                  <a:srgbClr val="00B0F0"/>
                </a:solidFill>
              </a:rPr>
              <a:t>elcome </a:t>
            </a:r>
            <a:r>
              <a:rPr lang="en-US" sz="2000" i="1" dirty="0" err="1">
                <a:solidFill>
                  <a:srgbClr val="FFFF00"/>
                </a:solidFill>
              </a:rPr>
              <a:t>firstname</a:t>
            </a:r>
            <a:r>
              <a:rPr lang="en-US" sz="2000" i="1" dirty="0">
                <a:solidFill>
                  <a:srgbClr val="00B0F0"/>
                </a:solidFill>
              </a:rPr>
              <a:t>=”React" /&gt;</a:t>
            </a:r>
            <a:endParaRPr lang="en-US" sz="1969" i="1" dirty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b="1" i="1" dirty="0"/>
          </a:p>
          <a:p>
            <a:pPr>
              <a:spcBef>
                <a:spcPts val="0"/>
              </a:spcBef>
              <a:buNone/>
            </a:pPr>
            <a:r>
              <a:rPr lang="en-US" b="1" i="1" dirty="0"/>
              <a:t>                    Hello Sarah</a:t>
            </a:r>
            <a:endParaRPr lang="en-US" dirty="0"/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BC3B-5512-7C4F-AB64-B48FFBD5D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8893" y="633482"/>
            <a:ext cx="860738" cy="60834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4A03A0-B0E4-A743-B038-1C0DECAE4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29647"/>
              </p:ext>
            </p:extLst>
          </p:nvPr>
        </p:nvGraphicFramePr>
        <p:xfrm>
          <a:off x="1530158" y="8328760"/>
          <a:ext cx="32773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EEF9C7B-424C-D44F-9F23-8AA845862003}"/>
              </a:ext>
            </a:extLst>
          </p:cNvPr>
          <p:cNvSpPr/>
          <p:nvPr/>
        </p:nvSpPr>
        <p:spPr>
          <a:xfrm>
            <a:off x="3510977" y="5209952"/>
            <a:ext cx="2547348" cy="701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 React !</a:t>
            </a:r>
          </a:p>
        </p:txBody>
      </p:sp>
    </p:spTree>
    <p:extLst>
      <p:ext uri="{BB962C8B-B14F-4D97-AF65-F5344CB8AC3E}">
        <p14:creationId xmlns:p14="http://schemas.microsoft.com/office/powerpoint/2010/main" val="354653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1b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/>
              <a:t>Syntax Component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8EAF8-CC2F-6441-9A2D-0365BFDE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0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10450055" cy="5021330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endParaRPr lang="en-US" sz="1969" dirty="0">
              <a:solidFill>
                <a:schemeClr val="tx1"/>
              </a:solidFill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&lt;template&gt;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         &lt;div&gt;Hello </a:t>
            </a:r>
            <a:r>
              <a:rPr lang="en-US" sz="1400" b="1" dirty="0">
                <a:solidFill>
                  <a:srgbClr val="00B050"/>
                </a:solidFill>
              </a:rPr>
              <a:t> {{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dirty="0" err="1">
                <a:solidFill>
                  <a:srgbClr val="00B050"/>
                </a:solidFill>
              </a:rPr>
              <a:t>firstname</a:t>
            </a:r>
            <a:r>
              <a:rPr lang="en-US" sz="1400" dirty="0">
                <a:solidFill>
                  <a:schemeClr val="accent2"/>
                </a:solidFill>
              </a:rPr>
              <a:t> </a:t>
            </a:r>
            <a:r>
              <a:rPr lang="en-US" sz="1400" b="1" dirty="0">
                <a:solidFill>
                  <a:srgbClr val="00B050"/>
                </a:solidFill>
              </a:rPr>
              <a:t>}}</a:t>
            </a:r>
            <a:r>
              <a:rPr lang="en-US" sz="1400" dirty="0">
                <a:solidFill>
                  <a:schemeClr val="accent2"/>
                </a:solidFill>
              </a:rPr>
              <a:t>&lt;/div&gt;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accent2"/>
                </a:solidFill>
              </a:rPr>
              <a:t>&lt;/template&gt;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export default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		name: ‘</a:t>
            </a:r>
            <a:r>
              <a:rPr lang="en-US" sz="1400" b="1" dirty="0">
                <a:solidFill>
                  <a:srgbClr val="00B050"/>
                </a:solidFill>
              </a:rPr>
              <a:t>welcome</a:t>
            </a:r>
            <a:r>
              <a:rPr lang="en-US" sz="1400" dirty="0">
                <a:solidFill>
                  <a:schemeClr val="tx1"/>
                </a:solidFill>
              </a:rPr>
              <a:t>’,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components: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props: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</a:t>
            </a:r>
            <a:r>
              <a:rPr lang="en-US" sz="1400" dirty="0" err="1">
                <a:solidFill>
                  <a:srgbClr val="00B050"/>
                </a:solidFill>
              </a:rPr>
              <a:t>firstname</a:t>
            </a:r>
            <a:r>
              <a:rPr lang="en-US" sz="1400" dirty="0">
                <a:solidFill>
                  <a:schemeClr val="tx1"/>
                </a:solidFill>
              </a:rPr>
              <a:t>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	type: String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	required: true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	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 	data ( )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methods: {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		},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         }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schemeClr val="tx1"/>
                </a:solidFill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400" i="1" dirty="0">
                <a:solidFill>
                  <a:schemeClr val="tx1"/>
                </a:solidFill>
              </a:rPr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400" i="1" dirty="0"/>
              <a:t>	</a:t>
            </a:r>
            <a:r>
              <a:rPr lang="en-US" sz="1600" b="1" i="1" dirty="0">
                <a:solidFill>
                  <a:srgbClr val="00B050"/>
                </a:solidFill>
              </a:rPr>
              <a:t>&lt;welcome</a:t>
            </a:r>
            <a:r>
              <a:rPr lang="en-US" sz="1600" b="1" i="1" dirty="0">
                <a:solidFill>
                  <a:srgbClr val="00B0F0"/>
                </a:solidFill>
              </a:rPr>
              <a:t> </a:t>
            </a:r>
            <a:r>
              <a:rPr lang="en-US" sz="1600" b="1" i="1" dirty="0">
                <a:solidFill>
                  <a:srgbClr val="00B0F0"/>
                </a:solidFill>
                <a:highlight>
                  <a:srgbClr val="FFFF00"/>
                </a:highlight>
              </a:rPr>
              <a:t> </a:t>
            </a:r>
            <a:r>
              <a:rPr lang="en-US" sz="1600" b="1" i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  <a:r>
              <a:rPr lang="en-US" sz="1600" b="1" i="1" dirty="0" err="1">
                <a:solidFill>
                  <a:srgbClr val="00B050"/>
                </a:solidFill>
                <a:highlight>
                  <a:srgbClr val="FFFF00"/>
                </a:highlight>
              </a:rPr>
              <a:t>firstname</a:t>
            </a:r>
            <a:r>
              <a:rPr lang="en-US" sz="1600" b="1" i="1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sz="1600" b="1" i="1" dirty="0">
                <a:solidFill>
                  <a:srgbClr val="00B050"/>
                </a:solidFill>
              </a:rPr>
              <a:t>= “</a:t>
            </a:r>
            <a:r>
              <a:rPr lang="en-US" sz="1600" b="1" i="1" dirty="0" err="1">
                <a:solidFill>
                  <a:srgbClr val="00B050"/>
                </a:solidFill>
              </a:rPr>
              <a:t>Vue</a:t>
            </a:r>
            <a:r>
              <a:rPr lang="en-US" sz="1600" b="1" i="1" dirty="0">
                <a:solidFill>
                  <a:srgbClr val="00B050"/>
                </a:solidFill>
              </a:rPr>
              <a:t>”/&gt;</a:t>
            </a:r>
          </a:p>
          <a:p>
            <a:pPr>
              <a:spcBef>
                <a:spcPts val="0"/>
              </a:spcBef>
              <a:buNone/>
            </a:pPr>
            <a:endParaRPr lang="en-US" sz="1400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320F8-D3AC-B444-8CED-023A67BF8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044" y="750113"/>
            <a:ext cx="672029" cy="672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24E9C2-D0AA-8A42-B5A7-6858DE62CE89}"/>
              </a:ext>
            </a:extLst>
          </p:cNvPr>
          <p:cNvSpPr/>
          <p:nvPr/>
        </p:nvSpPr>
        <p:spPr>
          <a:xfrm>
            <a:off x="6272838" y="6156251"/>
            <a:ext cx="2547348" cy="7017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Hello </a:t>
            </a:r>
            <a:r>
              <a:rPr lang="en-US" sz="3600" dirty="0" err="1">
                <a:solidFill>
                  <a:srgbClr val="FFFF00"/>
                </a:solidFill>
              </a:rPr>
              <a:t>Vue</a:t>
            </a: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51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CBE5-6DEB-E74B-B13A-D10F8FE4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/>
              <a:t>2a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0296A-A0F9-6F4B-B564-75A744C1D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dirty="0">
                <a:solidFill>
                  <a:srgbClr val="00B0F0"/>
                </a:solidFill>
              </a:rPr>
              <a:t>Start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023F0B-2C05-5543-B000-9CB916F9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817" y="588205"/>
            <a:ext cx="1244260" cy="87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15577</TotalTime>
  <Words>1384</Words>
  <Application>Microsoft Macintosh PowerPoint</Application>
  <PresentationFormat>Widescreen</PresentationFormat>
  <Paragraphs>248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Andale Mono</vt:lpstr>
      <vt:lpstr>Arial</vt:lpstr>
      <vt:lpstr>Calibri</vt:lpstr>
      <vt:lpstr>Calibri Light</vt:lpstr>
      <vt:lpstr>Helvetica Neue</vt:lpstr>
      <vt:lpstr>Office Theme</vt:lpstr>
      <vt:lpstr>PowerPoint Presentation</vt:lpstr>
      <vt:lpstr>ReactJS versus Vue.js</vt:lpstr>
      <vt:lpstr>1a</vt:lpstr>
      <vt:lpstr>Syntax ReactJS Component</vt:lpstr>
      <vt:lpstr>Syntax Component</vt:lpstr>
      <vt:lpstr>1b</vt:lpstr>
      <vt:lpstr>Syntax Component</vt:lpstr>
      <vt:lpstr>Components are like JavaScript functions</vt:lpstr>
      <vt:lpstr>2a</vt:lpstr>
      <vt:lpstr>Start ReactJS</vt:lpstr>
      <vt:lpstr>Start ReactJS</vt:lpstr>
      <vt:lpstr>2b</vt:lpstr>
      <vt:lpstr>root Vue Instance</vt:lpstr>
      <vt:lpstr>Basics Vue.js</vt:lpstr>
      <vt:lpstr>3a</vt:lpstr>
      <vt:lpstr>ReactJS = pure Javascript</vt:lpstr>
      <vt:lpstr>ReactJS = pure Javascript</vt:lpstr>
      <vt:lpstr>3b</vt:lpstr>
      <vt:lpstr>Directive v-if</vt:lpstr>
      <vt:lpstr>Directive v-for</vt:lpstr>
      <vt:lpstr>4a</vt:lpstr>
      <vt:lpstr>Changing State ReactJS</vt:lpstr>
      <vt:lpstr>PowerPoint Presentation</vt:lpstr>
      <vt:lpstr>PowerPoint Presentation</vt:lpstr>
      <vt:lpstr>4b</vt:lpstr>
      <vt:lpstr>PowerPoint Presentation</vt:lpstr>
      <vt:lpstr>PowerPoint Presentation</vt:lpstr>
      <vt:lpstr>PowerPoint Presentation</vt:lpstr>
      <vt:lpstr>5</vt:lpstr>
      <vt:lpstr>PowerPoint Presentation</vt:lpstr>
      <vt:lpstr>PowerPoint Presentation</vt:lpstr>
      <vt:lpstr>Pass the callback function </vt:lpstr>
      <vt:lpstr>The Child Component </vt:lpstr>
      <vt:lpstr>PowerPoint Presentation</vt:lpstr>
      <vt:lpstr>Directive v-model</vt:lpstr>
      <vt:lpstr>Components are like JavaScript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237</cp:revision>
  <dcterms:created xsi:type="dcterms:W3CDTF">2018-10-28T14:47:35Z</dcterms:created>
  <dcterms:modified xsi:type="dcterms:W3CDTF">2020-08-22T15:42:41Z</dcterms:modified>
</cp:coreProperties>
</file>